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6" r:id="rId3"/>
    <p:sldId id="272" r:id="rId4"/>
    <p:sldId id="271" r:id="rId5"/>
    <p:sldId id="270" r:id="rId6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67487" autoAdjust="0"/>
  </p:normalViewPr>
  <p:slideViewPr>
    <p:cSldViewPr snapToGrid="0">
      <p:cViewPr varScale="1">
        <p:scale>
          <a:sx n="116" d="100"/>
          <a:sy n="116" d="100"/>
        </p:scale>
        <p:origin x="-39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29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xmlns="" id="{CA2E547D-1406-4A6F-8F93-E441204CE6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76667F8A-B889-49B3-AC77-5DDF11A08A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EB1271A-82DB-4BCD-87FB-252FDDFF32A1}" type="datetime1">
              <a:rPr lang="it-IT" smtClean="0"/>
              <a:t>15/04/2024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567AFD4F-C0E7-421C-AF77-6F9CC963C9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1074AB9F-6726-4FB1-8769-82E23336CE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D529299-61FF-4B93-ADA6-2FD5975D6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6270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BC77C-0E3E-4594-AE96-87A3F7D4115B}" type="datetime1">
              <a:rPr lang="it-IT" smtClean="0"/>
              <a:pPr/>
              <a:t>15/04/2024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C849E9A-41F7-4779-A581-48A7C374A227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1555188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849E9A-41F7-4779-A581-48A7C374A22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578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dirty="0">
                <a:latin typeface="Segoe UI" panose="020B0502040204020203" pitchFamily="34" charset="0"/>
                <a:cs typeface="Segoe UI" panose="020B0502040204020203" pitchFamily="34" charset="0"/>
              </a:rPr>
              <a:t>Quando si fa ricerca, è facile fare riferimento a una fonte: Wikipedia. Tuttavia, è necessario includere un'ampia gamma di fonti nella ricerca. Le fonti seguenti sono da considerare: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dirty="0">
                <a:latin typeface="Segoe UI" panose="020B0502040204020203" pitchFamily="34" charset="0"/>
                <a:cs typeface="Segoe UI" panose="020B0502040204020203" pitchFamily="34" charset="0"/>
              </a:rPr>
              <a:t>Con chi posso avere un colloquio per ottenere maggiori informazioni sull'argomento?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dirty="0">
                <a:latin typeface="Segoe UI" panose="020B0502040204020203" pitchFamily="34" charset="0"/>
                <a:cs typeface="Segoe UI" panose="020B0502040204020203" pitchFamily="34" charset="0"/>
              </a:rPr>
              <a:t>L'argomento è attuale e sarà rilevante per il mio pubblico?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dirty="0">
                <a:latin typeface="Segoe UI" panose="020B0502040204020203" pitchFamily="34" charset="0"/>
                <a:cs typeface="Segoe UI" panose="020B0502040204020203" pitchFamily="34" charset="0"/>
              </a:rPr>
              <a:t>Quali articoli, blog e riviste possono includere qualcosa in relazione all'argomento?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dirty="0">
                <a:latin typeface="Segoe UI" panose="020B0502040204020203" pitchFamily="34" charset="0"/>
                <a:cs typeface="Segoe UI" panose="020B0502040204020203" pitchFamily="34" charset="0"/>
              </a:rPr>
              <a:t>È disponibile un video YouTube sull'argomento? In tal caso, di cosa tratta?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dirty="0">
                <a:latin typeface="Segoe UI" panose="020B0502040204020203" pitchFamily="34" charset="0"/>
                <a:cs typeface="Segoe UI" panose="020B0502040204020203" pitchFamily="34" charset="0"/>
              </a:rPr>
              <a:t>Quali immagini posso trovare in relazione all'argomento?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C849E9A-41F7-4779-A581-48A7C374A22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961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dirty="0">
                <a:latin typeface="Segoe UI" panose="020B0502040204020203" pitchFamily="34" charset="0"/>
                <a:cs typeface="Segoe UI" panose="020B0502040204020203" pitchFamily="34" charset="0"/>
              </a:rPr>
              <a:t>Quando si fa ricerca, è facile fare riferimento a una fonte: Wikipedia. Tuttavia, è necessario includere un'ampia gamma di fonti nella ricerca. Le fonti seguenti sono da considerare: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dirty="0">
                <a:latin typeface="Segoe UI" panose="020B0502040204020203" pitchFamily="34" charset="0"/>
                <a:cs typeface="Segoe UI" panose="020B0502040204020203" pitchFamily="34" charset="0"/>
              </a:rPr>
              <a:t>Con chi posso avere un colloquio per ottenere maggiori informazioni sull'argomento?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dirty="0">
                <a:latin typeface="Segoe UI" panose="020B0502040204020203" pitchFamily="34" charset="0"/>
                <a:cs typeface="Segoe UI" panose="020B0502040204020203" pitchFamily="34" charset="0"/>
              </a:rPr>
              <a:t>L'argomento è attuale e sarà rilevante per il mio pubblico?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dirty="0">
                <a:latin typeface="Segoe UI" panose="020B0502040204020203" pitchFamily="34" charset="0"/>
                <a:cs typeface="Segoe UI" panose="020B0502040204020203" pitchFamily="34" charset="0"/>
              </a:rPr>
              <a:t>Quali articoli, blog e riviste possono includere qualcosa in relazione all'argomento?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dirty="0">
                <a:latin typeface="Segoe UI" panose="020B0502040204020203" pitchFamily="34" charset="0"/>
                <a:cs typeface="Segoe UI" panose="020B0502040204020203" pitchFamily="34" charset="0"/>
              </a:rPr>
              <a:t>È disponibile un video YouTube sull'argomento? In tal caso, di cosa tratta?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dirty="0">
                <a:latin typeface="Segoe UI" panose="020B0502040204020203" pitchFamily="34" charset="0"/>
                <a:cs typeface="Segoe UI" panose="020B0502040204020203" pitchFamily="34" charset="0"/>
              </a:rPr>
              <a:t>Quali immagini posso trovare in relazione all'argomento?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C849E9A-41F7-4779-A581-48A7C374A22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9598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i="0" dirty="0">
                <a:latin typeface="Segoe UI" panose="020B0502040204020203" pitchFamily="34" charset="0"/>
                <a:cs typeface="Segoe UI" panose="020B0502040204020203" pitchFamily="34" charset="0"/>
              </a:rPr>
              <a:t>Una volta trovate le fonti, dovrai valutarle utilizzando le seguenti domande: </a:t>
            </a:r>
          </a:p>
          <a:p>
            <a:pPr rtl="0"/>
            <a:endParaRPr lang="it-IT" i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rtl="0"/>
            <a:r>
              <a:rPr lang="it-IT" b="1" i="0" dirty="0">
                <a:latin typeface="Segoe UI" panose="020B0502040204020203" pitchFamily="34" charset="0"/>
                <a:cs typeface="Segoe UI" panose="020B0502040204020203" pitchFamily="34" charset="0"/>
              </a:rPr>
              <a:t>Autore: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i="0" dirty="0">
                <a:latin typeface="Segoe UI" panose="020B0502040204020203" pitchFamily="34" charset="0"/>
                <a:cs typeface="Segoe UI" panose="020B0502040204020203" pitchFamily="34" charset="0"/>
              </a:rPr>
              <a:t>Chi è l'autore?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i="0" dirty="0">
                <a:latin typeface="Segoe UI" panose="020B0502040204020203" pitchFamily="34" charset="0"/>
                <a:cs typeface="Segoe UI" panose="020B0502040204020203" pitchFamily="34" charset="0"/>
              </a:rPr>
              <a:t>Perché dovrei credere a quello che dice sull'argomento?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i="0" dirty="0">
                <a:latin typeface="Segoe UI" panose="020B0502040204020203" pitchFamily="34" charset="0"/>
                <a:cs typeface="Segoe UI" panose="020B0502040204020203" pitchFamily="34" charset="0"/>
              </a:rPr>
              <a:t>L'autore è visto come un esperto sull'argomento? Come lo sai?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endParaRPr lang="it-IT" i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rtl="0">
              <a:buFont typeface="Arial" panose="020B0604020202020204" pitchFamily="34" charset="0"/>
              <a:buNone/>
            </a:pPr>
            <a:r>
              <a:rPr lang="it-IT" b="1" i="0" dirty="0">
                <a:latin typeface="Segoe UI" panose="020B0502040204020203" pitchFamily="34" charset="0"/>
                <a:cs typeface="Segoe UI" panose="020B0502040204020203" pitchFamily="34" charset="0"/>
              </a:rPr>
              <a:t>Attualità: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i="0" dirty="0">
                <a:latin typeface="Segoe UI" panose="020B0502040204020203" pitchFamily="34" charset="0"/>
                <a:cs typeface="Segoe UI" panose="020B0502040204020203" pitchFamily="34" charset="0"/>
              </a:rPr>
              <a:t>Quanto è attuale l'informazione nella fonte?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i="0" dirty="0">
                <a:latin typeface="Segoe UI" panose="020B0502040204020203" pitchFamily="34" charset="0"/>
                <a:cs typeface="Segoe UI" panose="020B0502040204020203" pitchFamily="34" charset="0"/>
              </a:rPr>
              <a:t>Quando è stata pubblicata la fonte?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i="0" dirty="0">
                <a:latin typeface="Segoe UI" panose="020B0502040204020203" pitchFamily="34" charset="0"/>
                <a:cs typeface="Segoe UI" panose="020B0502040204020203" pitchFamily="34" charset="0"/>
              </a:rPr>
              <a:t>L'informazione non è aggiornata?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endParaRPr lang="it-IT" b="1" i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rtl="0">
              <a:buFont typeface="Arial" panose="020B0604020202020204" pitchFamily="34" charset="0"/>
              <a:buNone/>
            </a:pPr>
            <a:r>
              <a:rPr lang="it-IT" b="1" i="0" dirty="0">
                <a:latin typeface="Segoe UI" panose="020B0502040204020203" pitchFamily="34" charset="0"/>
                <a:cs typeface="Segoe UI" panose="020B0502040204020203" pitchFamily="34" charset="0"/>
              </a:rPr>
              <a:t>Accuratezza: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i="0" dirty="0">
                <a:latin typeface="Segoe UI" panose="020B0502040204020203" pitchFamily="34" charset="0"/>
                <a:cs typeface="Segoe UI" panose="020B0502040204020203" pitchFamily="34" charset="0"/>
              </a:rPr>
              <a:t>Il contenuto è corretto?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i="0" dirty="0">
                <a:latin typeface="Segoe UI" panose="020B0502040204020203" pitchFamily="34" charset="0"/>
                <a:cs typeface="Segoe UI" panose="020B0502040204020203" pitchFamily="34" charset="0"/>
              </a:rPr>
              <a:t>L'informazione è presentata in modo obiettivo? Vengono evidenziati i pro e contro?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C849E9A-41F7-4779-A581-48A7C374A22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8123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E9718B7-7F68-4CC9-8291-332587FA3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A181D6BB-0446-49E8-8677-EADF274E9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35AEE24-534A-40F1-99E4-00B7D5FD9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02B3BD-3C8A-4B2C-845F-4F971AD9C2B3}" type="datetime1">
              <a:rPr lang="it-IT" noProof="0" smtClean="0"/>
              <a:t>15/04/2024</a:t>
            </a:fld>
            <a:endParaRPr lang="it-IT" noProof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CD594011-48FF-493D-8286-F62D3455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880EFCD-7E72-4882-86DC-2F371D7D9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15281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4A47D73-EDDA-49A6-BA12-1CA980DA9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2189B82E-4CA1-47A5-B133-FBD4D8A83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938A267F-D142-4D04-9F03-6CB099E6F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64FD461-0D3B-461E-82DD-ED8877032C47}" type="datetime1">
              <a:rPr lang="it-IT" noProof="0" smtClean="0"/>
              <a:t>15/04/2024</a:t>
            </a:fld>
            <a:endParaRPr lang="it-IT" noProof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05127CA-154D-4E90-B776-A2EE71F78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ED5F0BA5-F4EE-4282-B111-76B869BE2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06740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0256E92A-52E0-4710-BDEF-0A15346854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B7A240E1-5EB0-47FD-AA37-BF945D136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1A14243-F1E4-487A-ABEC-30516A01D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08C05B-046C-4E20-8DBC-B2DACFF0DADE}" type="datetime1">
              <a:rPr lang="it-IT" noProof="0" smtClean="0"/>
              <a:t>15/04/2024</a:t>
            </a:fld>
            <a:endParaRPr lang="it-IT" noProof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AC358244-98FD-472D-AB8C-075F71C10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4998D5A-820D-4519-967F-33320971C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4024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86334F3-0709-471B-A734-C4B404F55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F795016-AF78-4708-9C5F-21110C197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AAEA2D1-B124-4454-AFDC-EA60A14BA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DF4758-50EA-43C3-B8F0-89AB0BB252A9}" type="datetime1">
              <a:rPr lang="it-IT" noProof="0" smtClean="0"/>
              <a:t>15/04/2024</a:t>
            </a:fld>
            <a:endParaRPr lang="it-IT" noProof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B4F58000-F9D7-4A53-A6C5-E5E815422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0D22AAD-0D08-4F47-8D5A-EFE29017E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21304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9036159-1280-4EE9-96D3-A56BD5826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3BA27A78-1874-488A-B215-7D763D338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84BB3D1-3138-4B69-BF5D-4B1A21345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8AE538-6B84-45B4-A51A-E55268FA8A47}" type="datetime1">
              <a:rPr lang="it-IT" noProof="0" smtClean="0"/>
              <a:t>15/04/2024</a:t>
            </a:fld>
            <a:endParaRPr lang="it-IT" noProof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EFF90C5-31F4-4A22-AC00-3FB5ED291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51F787E-B946-4091-ABC6-F9DB06BBE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08927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60CAA11-CC97-44E5-AE4D-808FD741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83AB6CB-9460-4BCA-86C5-5F26357AB8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69FAB0F6-401D-4BAF-A300-65AD684DF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C4561BBA-B185-4B45-B152-3D320E15F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064A7B-D8C0-4EDD-96CE-D89A3A7BCE35}" type="datetime1">
              <a:rPr lang="it-IT" noProof="0" smtClean="0"/>
              <a:t>15/04/2024</a:t>
            </a:fld>
            <a:endParaRPr lang="it-IT" noProof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D61CD760-96AC-4821-A56B-0B805F2FA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2F750665-D5B5-4D0B-B2F0-CB6B027CD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13806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1EA47C3-C498-415A-A057-E19BCEB5F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7BF6677F-2712-4810-A3AA-56FA75386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F871B54A-6775-4978-8E19-32694C9B5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DDBA1303-B245-476D-BD02-A4E4A359F6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BE8E898F-5B79-46F1-89C1-F827997CC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6B417A4D-2EC9-4294-BFF4-EAE22EE10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FC079F-2931-4DDD-BBDF-277F29116523}" type="datetime1">
              <a:rPr lang="it-IT" noProof="0" smtClean="0"/>
              <a:t>15/04/2024</a:t>
            </a:fld>
            <a:endParaRPr lang="it-IT" noProof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6150E317-3602-42A1-BB7F-0184072E8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50CE2C97-E26C-4A8B-93A0-B01E2C7F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5869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19F68FC-5755-447A-8D7F-9ADED3E99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8AB50287-81AA-46CA-8CB3-53A7F8313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B52CCE-365E-4780-B2D2-2302FED68E69}" type="datetime1">
              <a:rPr lang="it-IT" noProof="0" smtClean="0"/>
              <a:t>15/04/2024</a:t>
            </a:fld>
            <a:endParaRPr lang="it-IT" noProof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2F1BA4AA-02C9-459E-9362-3DA60E3B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AB2A2C8F-DBB4-4235-A67E-FB4039D9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06839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B46ACAA5-F8E7-46E9-8BA7-A510948B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5AD268-2B07-4115-BAC8-3E578EC41C5C}" type="datetime1">
              <a:rPr lang="it-IT" noProof="0" smtClean="0"/>
              <a:t>15/04/2024</a:t>
            </a:fld>
            <a:endParaRPr lang="it-IT" noProof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D1F2DEE8-5654-4DCA-A8D0-D883E52B6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0B179A5-4329-4057-9DEB-5B6E3AD11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62179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291DA80-336B-4DBB-91A1-6E3E4B3C2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840D456-F0A3-4789-A310-A23F01B2E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CB8A8B05-7071-44D4-80F7-3E8191C9A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E5D8562E-E6F1-449B-909C-98426BA86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13BB56-E332-43EC-94FE-CC96DC15296E}" type="datetime1">
              <a:rPr lang="it-IT" noProof="0" smtClean="0"/>
              <a:t>15/04/2024</a:t>
            </a:fld>
            <a:endParaRPr lang="it-IT" noProof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7EB47A9A-FB08-407B-A73A-0AC513F0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4BFF841F-796A-4FE6-B5E0-C8A498679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0898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CAD474D-6779-4C23-BD3C-82F5DC3E3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0A21096C-E430-49C7-A801-21C0BD95DC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0024828F-334F-4A50-850D-10684F245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533293F4-2B70-4BB5-A982-219E4133E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C166C6-1424-4618-8067-166657D70353}" type="datetime1">
              <a:rPr lang="it-IT" noProof="0" smtClean="0"/>
              <a:t>15/04/2024</a:t>
            </a:fld>
            <a:endParaRPr lang="it-IT" noProof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C4F9A86F-B378-4759-B50E-2E0BFAE62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B0A95BDC-FC58-4638-AA59-A3DA9931F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79083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6D80BC3B-525F-4038-9330-0729879F9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99629186-93D7-46FA-AE02-36D942604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1BF1CEB-0530-4996-BAEF-2E6A04DAD6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C04F2BD-8BC7-4699-85F8-8BAAF54526D4}" type="datetime1">
              <a:rPr lang="it-IT" noProof="0" smtClean="0"/>
              <a:t>15/04/2024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C8DCFF3D-7353-4B4D-9E75-FA835E06E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F382C8D6-8B0B-4982-9EE4-AA823C69C3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6AF1B4E-90EC-4A51-B6E5-B702C054ECB0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01060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sv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w6kbikSkO8?feature=oembed" TargetMode="External"/><Relationship Id="rId6" Type="http://schemas.openxmlformats.org/officeDocument/2006/relationships/image" Target="../media/image1.png"/><Relationship Id="rId5" Type="http://schemas.openxmlformats.org/officeDocument/2006/relationships/image" Target="../media/image2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sv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GMoPoxrVE8?feature=oembed" TargetMode="External"/><Relationship Id="rId6" Type="http://schemas.openxmlformats.org/officeDocument/2006/relationships/image" Target="../media/image1.png"/><Relationship Id="rId5" Type="http://schemas.openxmlformats.org/officeDocument/2006/relationships/image" Target="../media/image2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561AC0E-7195-4ACF-AA0A-5E2923A98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295" y="4522156"/>
            <a:ext cx="5609222" cy="1363215"/>
          </a:xfrm>
        </p:spPr>
        <p:txBody>
          <a:bodyPr rtlCol="0" anchor="t">
            <a:normAutofit fontScale="90000"/>
          </a:bodyPr>
          <a:lstStyle/>
          <a:p>
            <a:pPr algn="l" rtl="0"/>
            <a:r>
              <a:rPr lang="it-IT" sz="4400" dirty="0">
                <a:latin typeface="Franklin Gothic Book" panose="020B0503020102020204" pitchFamily="34" charset="0"/>
                <a:cs typeface="Segoe UI" panose="020B0502040204020203" pitchFamily="34" charset="0"/>
              </a:rPr>
              <a:t>Orientamento</a:t>
            </a:r>
            <a:br>
              <a:rPr lang="it-IT" sz="4400" dirty="0">
                <a:latin typeface="Franklin Gothic Book" panose="020B0503020102020204" pitchFamily="34" charset="0"/>
                <a:cs typeface="Segoe UI" panose="020B0502040204020203" pitchFamily="34" charset="0"/>
              </a:rPr>
            </a:br>
            <a:r>
              <a:rPr lang="it-IT" sz="4400" dirty="0">
                <a:latin typeface="Franklin Gothic Book" panose="020B0503020102020204" pitchFamily="34" charset="0"/>
                <a:cs typeface="Segoe UI" panose="020B0502040204020203" pitchFamily="34" charset="0"/>
              </a:rPr>
              <a:t>ITT Informatica </a:t>
            </a:r>
            <a:r>
              <a:rPr lang="it-IT" sz="4400">
                <a:latin typeface="Franklin Gothic Book" panose="020B0503020102020204" pitchFamily="34" charset="0"/>
                <a:cs typeface="Segoe UI" panose="020B0502040204020203" pitchFamily="34" charset="0"/>
              </a:rPr>
              <a:t>e </a:t>
            </a:r>
            <a:r>
              <a:rPr lang="it-IT" sz="4400" smtClean="0">
                <a:latin typeface="Franklin Gothic Book" panose="020B0503020102020204" pitchFamily="34" charset="0"/>
                <a:cs typeface="Segoe UI" panose="020B0502040204020203" pitchFamily="34" charset="0"/>
              </a:rPr>
              <a:t>Telecomunicazioni</a:t>
            </a:r>
            <a:endParaRPr lang="it-IT" sz="4400" dirty="0">
              <a:latin typeface="Franklin Gothic Book" panose="020B0503020102020204" pitchFamily="34" charset="0"/>
              <a:cs typeface="Segoe UI" panose="020B0502040204020203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814253EE-4FA2-4843-BE27-C7D5B08FFB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4296" y="3945418"/>
            <a:ext cx="5609219" cy="576738"/>
          </a:xfrm>
        </p:spPr>
        <p:txBody>
          <a:bodyPr rtlCol="0" anchor="b">
            <a:normAutofit/>
          </a:bodyPr>
          <a:lstStyle/>
          <a:p>
            <a:pPr algn="l" rtl="0"/>
            <a:r>
              <a:rPr lang="it-IT" sz="2000" dirty="0">
                <a:latin typeface="Franklin Gothic Book" panose="020B0503020102020204" pitchFamily="34" charset="0"/>
              </a:rPr>
              <a:t>LICEO E ITI Erasmo da Rotterdam Bollate</a:t>
            </a:r>
          </a:p>
        </p:txBody>
      </p:sp>
      <p:sp>
        <p:nvSpPr>
          <p:cNvPr id="29" name="Figura a mano libera: Forma 28">
            <a:extLst>
              <a:ext uri="{FF2B5EF4-FFF2-40B4-BE49-F238E27FC236}">
                <a16:creationId xmlns:a16="http://schemas.microsoft.com/office/drawing/2014/main" xmlns="" id="{F6E384F5-137A-40B1-97F0-694CC6ECD5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122218"/>
            <a:ext cx="3730752" cy="4735782"/>
          </a:xfrm>
          <a:custGeom>
            <a:avLst/>
            <a:gdLst>
              <a:gd name="connsiteX0" fmla="*/ 640080 w 3730752"/>
              <a:gd name="connsiteY0" fmla="*/ 0 h 4735782"/>
              <a:gd name="connsiteX1" fmla="*/ 3730752 w 3730752"/>
              <a:gd name="connsiteY1" fmla="*/ 3090672 h 4735782"/>
              <a:gd name="connsiteX2" fmla="*/ 3357725 w 3730752"/>
              <a:gd name="connsiteY2" fmla="*/ 4563870 h 4735782"/>
              <a:gd name="connsiteX3" fmla="*/ 3253285 w 3730752"/>
              <a:gd name="connsiteY3" fmla="*/ 4735782 h 4735782"/>
              <a:gd name="connsiteX4" fmla="*/ 0 w 3730752"/>
              <a:gd name="connsiteY4" fmla="*/ 4735782 h 4735782"/>
              <a:gd name="connsiteX5" fmla="*/ 0 w 3730752"/>
              <a:gd name="connsiteY5" fmla="*/ 67215 h 4735782"/>
              <a:gd name="connsiteX6" fmla="*/ 17202 w 3730752"/>
              <a:gd name="connsiteY6" fmla="*/ 62792 h 4735782"/>
              <a:gd name="connsiteX7" fmla="*/ 640080 w 3730752"/>
              <a:gd name="connsiteY7" fmla="*/ 0 h 473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0752" h="4735782">
                <a:moveTo>
                  <a:pt x="640080" y="0"/>
                </a:moveTo>
                <a:cubicBezTo>
                  <a:pt x="2347011" y="0"/>
                  <a:pt x="3730752" y="1383741"/>
                  <a:pt x="3730752" y="3090672"/>
                </a:cubicBezTo>
                <a:cubicBezTo>
                  <a:pt x="3730752" y="3624088"/>
                  <a:pt x="3595621" y="4125943"/>
                  <a:pt x="3357725" y="4563870"/>
                </a:cubicBezTo>
                <a:lnTo>
                  <a:pt x="3253285" y="4735782"/>
                </a:lnTo>
                <a:lnTo>
                  <a:pt x="0" y="4735782"/>
                </a:lnTo>
                <a:lnTo>
                  <a:pt x="0" y="67215"/>
                </a:lnTo>
                <a:lnTo>
                  <a:pt x="17202" y="62792"/>
                </a:lnTo>
                <a:cubicBezTo>
                  <a:pt x="218397" y="21621"/>
                  <a:pt x="426714" y="0"/>
                  <a:pt x="64008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Figura a mano libera: Forma 30">
            <a:extLst>
              <a:ext uri="{FF2B5EF4-FFF2-40B4-BE49-F238E27FC236}">
                <a16:creationId xmlns:a16="http://schemas.microsoft.com/office/drawing/2014/main" xmlns="" id="{EBA87361-6D30-46E4-834B-719CF59055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88332"/>
            <a:ext cx="3564638" cy="4569668"/>
          </a:xfrm>
          <a:custGeom>
            <a:avLst/>
            <a:gdLst>
              <a:gd name="connsiteX0" fmla="*/ 640080 w 3564638"/>
              <a:gd name="connsiteY0" fmla="*/ 0 h 4569668"/>
              <a:gd name="connsiteX1" fmla="*/ 3564638 w 3564638"/>
              <a:gd name="connsiteY1" fmla="*/ 2924558 h 4569668"/>
              <a:gd name="connsiteX2" fmla="*/ 3065170 w 3564638"/>
              <a:gd name="connsiteY2" fmla="*/ 4559707 h 4569668"/>
              <a:gd name="connsiteX3" fmla="*/ 3057720 w 3564638"/>
              <a:gd name="connsiteY3" fmla="*/ 4569668 h 4569668"/>
              <a:gd name="connsiteX4" fmla="*/ 0 w 3564638"/>
              <a:gd name="connsiteY4" fmla="*/ 4569668 h 4569668"/>
              <a:gd name="connsiteX5" fmla="*/ 0 w 3564638"/>
              <a:gd name="connsiteY5" fmla="*/ 72448 h 4569668"/>
              <a:gd name="connsiteX6" fmla="*/ 50679 w 3564638"/>
              <a:gd name="connsiteY6" fmla="*/ 59417 h 4569668"/>
              <a:gd name="connsiteX7" fmla="*/ 640080 w 3564638"/>
              <a:gd name="connsiteY7" fmla="*/ 0 h 4569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64638" h="4569668">
                <a:moveTo>
                  <a:pt x="640080" y="0"/>
                </a:moveTo>
                <a:cubicBezTo>
                  <a:pt x="2255269" y="0"/>
                  <a:pt x="3564638" y="1309369"/>
                  <a:pt x="3564638" y="2924558"/>
                </a:cubicBezTo>
                <a:cubicBezTo>
                  <a:pt x="3564638" y="3530254"/>
                  <a:pt x="3380508" y="4092944"/>
                  <a:pt x="3065170" y="4559707"/>
                </a:cubicBezTo>
                <a:lnTo>
                  <a:pt x="3057720" y="4569668"/>
                </a:lnTo>
                <a:lnTo>
                  <a:pt x="0" y="4569668"/>
                </a:lnTo>
                <a:lnTo>
                  <a:pt x="0" y="72448"/>
                </a:lnTo>
                <a:lnTo>
                  <a:pt x="50679" y="59417"/>
                </a:lnTo>
                <a:cubicBezTo>
                  <a:pt x="241061" y="20459"/>
                  <a:pt x="438181" y="0"/>
                  <a:pt x="64008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Figura a mano libera: Forma 32">
            <a:extLst>
              <a:ext uri="{FF2B5EF4-FFF2-40B4-BE49-F238E27FC236}">
                <a16:creationId xmlns:a16="http://schemas.microsoft.com/office/drawing/2014/main" xmlns="" id="{9DBC4630-03DA-474F-BBCB-BA3AE6B317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1982" y="-4332"/>
            <a:ext cx="4242816" cy="2454158"/>
          </a:xfrm>
          <a:custGeom>
            <a:avLst/>
            <a:gdLst>
              <a:gd name="connsiteX0" fmla="*/ 28633 w 4242816"/>
              <a:gd name="connsiteY0" fmla="*/ 0 h 2454158"/>
              <a:gd name="connsiteX1" fmla="*/ 4214183 w 4242816"/>
              <a:gd name="connsiteY1" fmla="*/ 0 h 2454158"/>
              <a:gd name="connsiteX2" fmla="*/ 4231864 w 4242816"/>
              <a:gd name="connsiteY2" fmla="*/ 115848 h 2454158"/>
              <a:gd name="connsiteX3" fmla="*/ 4242816 w 4242816"/>
              <a:gd name="connsiteY3" fmla="*/ 332750 h 2454158"/>
              <a:gd name="connsiteX4" fmla="*/ 2121408 w 4242816"/>
              <a:gd name="connsiteY4" fmla="*/ 2454158 h 2454158"/>
              <a:gd name="connsiteX5" fmla="*/ 0 w 4242816"/>
              <a:gd name="connsiteY5" fmla="*/ 332750 h 2454158"/>
              <a:gd name="connsiteX6" fmla="*/ 10953 w 4242816"/>
              <a:gd name="connsiteY6" fmla="*/ 115848 h 245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42816" h="2454158">
                <a:moveTo>
                  <a:pt x="28633" y="0"/>
                </a:moveTo>
                <a:lnTo>
                  <a:pt x="4214183" y="0"/>
                </a:lnTo>
                <a:lnTo>
                  <a:pt x="4231864" y="115848"/>
                </a:lnTo>
                <a:cubicBezTo>
                  <a:pt x="4239106" y="187164"/>
                  <a:pt x="4242816" y="259524"/>
                  <a:pt x="4242816" y="332750"/>
                </a:cubicBezTo>
                <a:cubicBezTo>
                  <a:pt x="4242816" y="1504371"/>
                  <a:pt x="3293029" y="2454158"/>
                  <a:pt x="2121408" y="2454158"/>
                </a:cubicBezTo>
                <a:cubicBezTo>
                  <a:pt x="949787" y="2454158"/>
                  <a:pt x="0" y="1504371"/>
                  <a:pt x="0" y="332750"/>
                </a:cubicBezTo>
                <a:cubicBezTo>
                  <a:pt x="0" y="259524"/>
                  <a:pt x="3710" y="187164"/>
                  <a:pt x="10953" y="11584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Figura a mano libera: Forma 34">
            <a:extLst>
              <a:ext uri="{FF2B5EF4-FFF2-40B4-BE49-F238E27FC236}">
                <a16:creationId xmlns:a16="http://schemas.microsoft.com/office/drawing/2014/main" xmlns="" id="{D89DB1C0-FEEC-4CB6-88B2-F9C5562E0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46574" y="0"/>
            <a:ext cx="3913632" cy="2285234"/>
          </a:xfrm>
          <a:custGeom>
            <a:avLst/>
            <a:gdLst>
              <a:gd name="connsiteX0" fmla="*/ 29691 w 3913632"/>
              <a:gd name="connsiteY0" fmla="*/ 0 h 2285234"/>
              <a:gd name="connsiteX1" fmla="*/ 3883942 w 3913632"/>
              <a:gd name="connsiteY1" fmla="*/ 0 h 2285234"/>
              <a:gd name="connsiteX2" fmla="*/ 3903529 w 3913632"/>
              <a:gd name="connsiteY2" fmla="*/ 128345 h 2285234"/>
              <a:gd name="connsiteX3" fmla="*/ 3913632 w 3913632"/>
              <a:gd name="connsiteY3" fmla="*/ 328418 h 2285234"/>
              <a:gd name="connsiteX4" fmla="*/ 1956816 w 3913632"/>
              <a:gd name="connsiteY4" fmla="*/ 2285234 h 2285234"/>
              <a:gd name="connsiteX5" fmla="*/ 0 w 3913632"/>
              <a:gd name="connsiteY5" fmla="*/ 328418 h 2285234"/>
              <a:gd name="connsiteX6" fmla="*/ 10103 w 3913632"/>
              <a:gd name="connsiteY6" fmla="*/ 128345 h 2285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13632" h="2285234">
                <a:moveTo>
                  <a:pt x="29691" y="0"/>
                </a:moveTo>
                <a:lnTo>
                  <a:pt x="3883942" y="0"/>
                </a:lnTo>
                <a:lnTo>
                  <a:pt x="3903529" y="128345"/>
                </a:lnTo>
                <a:cubicBezTo>
                  <a:pt x="3910210" y="194127"/>
                  <a:pt x="3913632" y="260873"/>
                  <a:pt x="3913632" y="328418"/>
                </a:cubicBezTo>
                <a:cubicBezTo>
                  <a:pt x="3913632" y="1409138"/>
                  <a:pt x="3037536" y="2285234"/>
                  <a:pt x="1956816" y="2285234"/>
                </a:cubicBezTo>
                <a:cubicBezTo>
                  <a:pt x="876096" y="2285234"/>
                  <a:pt x="0" y="1409138"/>
                  <a:pt x="0" y="328418"/>
                </a:cubicBezTo>
                <a:cubicBezTo>
                  <a:pt x="0" y="260873"/>
                  <a:pt x="3422" y="194127"/>
                  <a:pt x="10103" y="12834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Elemento grafico 8" descr="Libro aperto">
            <a:extLst>
              <a:ext uri="{FF2B5EF4-FFF2-40B4-BE49-F238E27FC236}">
                <a16:creationId xmlns:a16="http://schemas.microsoft.com/office/drawing/2014/main" xmlns="" id="{93E427C7-0218-4592-82DA-2431E4BF87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385250" y="164573"/>
            <a:ext cx="1636279" cy="1636279"/>
          </a:xfrm>
          <a:prstGeom prst="rect">
            <a:avLst/>
          </a:prstGeom>
        </p:spPr>
      </p:pic>
      <p:sp>
        <p:nvSpPr>
          <p:cNvPr id="37" name="Ovale 36">
            <a:extLst>
              <a:ext uri="{FF2B5EF4-FFF2-40B4-BE49-F238E27FC236}">
                <a16:creationId xmlns:a16="http://schemas.microsoft.com/office/drawing/2014/main" xmlns="" id="{78418A25-6EAC-4140-BFE6-284E1925B5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303117" y="615908"/>
            <a:ext cx="3182112" cy="3182112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e 38">
            <a:extLst>
              <a:ext uri="{FF2B5EF4-FFF2-40B4-BE49-F238E27FC236}">
                <a16:creationId xmlns:a16="http://schemas.microsoft.com/office/drawing/2014/main" xmlns="" id="{08163D1C-ED91-4D5F-A33B-CF1256B270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467709" y="780500"/>
            <a:ext cx="2852928" cy="285292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Elemento grafico 4" descr="Chat">
            <a:extLst>
              <a:ext uri="{FF2B5EF4-FFF2-40B4-BE49-F238E27FC236}">
                <a16:creationId xmlns:a16="http://schemas.microsoft.com/office/drawing/2014/main" xmlns="" id="{EB71843F-0A0B-4317-B205-4B0A0B97C0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980302" y="1293093"/>
            <a:ext cx="1827742" cy="1827742"/>
          </a:xfrm>
          <a:prstGeom prst="rect">
            <a:avLst/>
          </a:prstGeom>
        </p:spPr>
      </p:pic>
      <p:pic>
        <p:nvPicPr>
          <p:cNvPr id="7" name="Elemento grafico 6" descr="Lavagna">
            <a:extLst>
              <a:ext uri="{FF2B5EF4-FFF2-40B4-BE49-F238E27FC236}">
                <a16:creationId xmlns:a16="http://schemas.microsoft.com/office/drawing/2014/main" xmlns="" id="{2696A1A4-8E43-47F6-A6DC-A9ADAB053D8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30924" y="3621724"/>
            <a:ext cx="2594886" cy="2594886"/>
          </a:xfrm>
          <a:prstGeom prst="rect">
            <a:avLst/>
          </a:prstGeom>
        </p:spPr>
      </p:pic>
      <p:sp>
        <p:nvSpPr>
          <p:cNvPr id="41" name="Figura a mano libera: Forma 40">
            <a:extLst>
              <a:ext uri="{FF2B5EF4-FFF2-40B4-BE49-F238E27FC236}">
                <a16:creationId xmlns:a16="http://schemas.microsoft.com/office/drawing/2014/main" xmlns="" id="{31103AB2-C090-458F-B752-294F23AFA8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52568" y="-4331"/>
            <a:ext cx="3439432" cy="3785157"/>
          </a:xfrm>
          <a:custGeom>
            <a:avLst/>
            <a:gdLst>
              <a:gd name="connsiteX0" fmla="*/ 198262 w 3439432"/>
              <a:gd name="connsiteY0" fmla="*/ 0 h 3785157"/>
              <a:gd name="connsiteX1" fmla="*/ 3439432 w 3439432"/>
              <a:gd name="connsiteY1" fmla="*/ 0 h 3785157"/>
              <a:gd name="connsiteX2" fmla="*/ 3439432 w 3439432"/>
              <a:gd name="connsiteY2" fmla="*/ 3697836 h 3785157"/>
              <a:gd name="connsiteX3" fmla="*/ 3318024 w 3439432"/>
              <a:gd name="connsiteY3" fmla="*/ 3729054 h 3785157"/>
              <a:gd name="connsiteX4" fmla="*/ 2761488 w 3439432"/>
              <a:gd name="connsiteY4" fmla="*/ 3785157 h 3785157"/>
              <a:gd name="connsiteX5" fmla="*/ 0 w 3439432"/>
              <a:gd name="connsiteY5" fmla="*/ 1023669 h 3785157"/>
              <a:gd name="connsiteX6" fmla="*/ 124151 w 3439432"/>
              <a:gd name="connsiteY6" fmla="*/ 202487 h 3785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9432" h="3785157">
                <a:moveTo>
                  <a:pt x="198262" y="0"/>
                </a:moveTo>
                <a:lnTo>
                  <a:pt x="3439432" y="0"/>
                </a:lnTo>
                <a:lnTo>
                  <a:pt x="3439432" y="3697836"/>
                </a:lnTo>
                <a:lnTo>
                  <a:pt x="3318024" y="3729054"/>
                </a:lnTo>
                <a:cubicBezTo>
                  <a:pt x="3138258" y="3765839"/>
                  <a:pt x="2952129" y="3785157"/>
                  <a:pt x="2761488" y="3785157"/>
                </a:cubicBezTo>
                <a:cubicBezTo>
                  <a:pt x="1236360" y="3785157"/>
                  <a:pt x="0" y="2548797"/>
                  <a:pt x="0" y="1023669"/>
                </a:cubicBezTo>
                <a:cubicBezTo>
                  <a:pt x="0" y="737708"/>
                  <a:pt x="43466" y="461898"/>
                  <a:pt x="124151" y="20248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Figura a mano libera: Forma 42">
            <a:extLst>
              <a:ext uri="{FF2B5EF4-FFF2-40B4-BE49-F238E27FC236}">
                <a16:creationId xmlns:a16="http://schemas.microsoft.com/office/drawing/2014/main" xmlns="" id="{83D471F3-782A-4BA1-9CAB-FF5CDF0A75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18761" y="-4332"/>
            <a:ext cx="3273238" cy="3618965"/>
          </a:xfrm>
          <a:custGeom>
            <a:avLst/>
            <a:gdLst>
              <a:gd name="connsiteX0" fmla="*/ 210437 w 3273238"/>
              <a:gd name="connsiteY0" fmla="*/ 0 h 3618965"/>
              <a:gd name="connsiteX1" fmla="*/ 3273238 w 3273238"/>
              <a:gd name="connsiteY1" fmla="*/ 0 h 3618965"/>
              <a:gd name="connsiteX2" fmla="*/ 3273238 w 3273238"/>
              <a:gd name="connsiteY2" fmla="*/ 3526409 h 3618965"/>
              <a:gd name="connsiteX3" fmla="*/ 3118338 w 3273238"/>
              <a:gd name="connsiteY3" fmla="*/ 3566238 h 3618965"/>
              <a:gd name="connsiteX4" fmla="*/ 2595295 w 3273238"/>
              <a:gd name="connsiteY4" fmla="*/ 3618965 h 3618965"/>
              <a:gd name="connsiteX5" fmla="*/ 0 w 3273238"/>
              <a:gd name="connsiteY5" fmla="*/ 1023670 h 3618965"/>
              <a:gd name="connsiteX6" fmla="*/ 203951 w 3273238"/>
              <a:gd name="connsiteY6" fmla="*/ 13464 h 3618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73238" h="3618965">
                <a:moveTo>
                  <a:pt x="210437" y="0"/>
                </a:moveTo>
                <a:lnTo>
                  <a:pt x="3273238" y="0"/>
                </a:lnTo>
                <a:lnTo>
                  <a:pt x="3273238" y="3526409"/>
                </a:lnTo>
                <a:lnTo>
                  <a:pt x="3118338" y="3566238"/>
                </a:lnTo>
                <a:cubicBezTo>
                  <a:pt x="2949390" y="3600810"/>
                  <a:pt x="2774463" y="3618965"/>
                  <a:pt x="2595295" y="3618965"/>
                </a:cubicBezTo>
                <a:cubicBezTo>
                  <a:pt x="1161953" y="3618965"/>
                  <a:pt x="0" y="2457012"/>
                  <a:pt x="0" y="1023670"/>
                </a:cubicBezTo>
                <a:cubicBezTo>
                  <a:pt x="0" y="665335"/>
                  <a:pt x="72622" y="323961"/>
                  <a:pt x="203951" y="1346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Elemento grafico 10" descr="Libri sullo scaffale">
            <a:extLst>
              <a:ext uri="{FF2B5EF4-FFF2-40B4-BE49-F238E27FC236}">
                <a16:creationId xmlns:a16="http://schemas.microsoft.com/office/drawing/2014/main" xmlns="" id="{18A239E6-97C0-4A74-8E7A-C9FD39A8C92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9725024" y="327889"/>
            <a:ext cx="2260711" cy="226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98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A0D9B4E-C292-45AA-8116-562703040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214" y="2694018"/>
            <a:ext cx="4062482" cy="1469965"/>
          </a:xfrm>
        </p:spPr>
        <p:txBody>
          <a:bodyPr rtlCol="0" anchor="ctr">
            <a:normAutofit/>
          </a:bodyPr>
          <a:lstStyle/>
          <a:p>
            <a:pPr rtl="0"/>
            <a:r>
              <a:rPr lang="it-IT" dirty="0">
                <a:latin typeface="Franklin Gothic Book" panose="020B0503020102020204" pitchFamily="34" charset="0"/>
                <a:cs typeface="Segoe UI" panose="020B0502040204020203" pitchFamily="34" charset="0"/>
              </a:rPr>
              <a:t>Video</a:t>
            </a:r>
          </a:p>
        </p:txBody>
      </p:sp>
      <p:pic>
        <p:nvPicPr>
          <p:cNvPr id="5" name="Elemento grafico 4" descr="Libro aperto">
            <a:extLst>
              <a:ext uri="{FF2B5EF4-FFF2-40B4-BE49-F238E27FC236}">
                <a16:creationId xmlns:a16="http://schemas.microsoft.com/office/drawing/2014/main" xmlns="" id="{DEFE964D-9F1C-4F69-ADD3-0E1AB324E1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38200" y="2880360"/>
            <a:ext cx="1097280" cy="1097280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1072FAC-EEE9-4F26-A784-BC07EACCB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7216" y="4352917"/>
            <a:ext cx="4384215" cy="16887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it-IT" sz="2000" dirty="0">
                <a:latin typeface="Segoe UI" panose="020B0502040204020203" pitchFamily="34" charset="0"/>
                <a:cs typeface="Segoe UI" panose="020B0502040204020203" pitchFamily="34" charset="0"/>
              </a:rPr>
              <a:t>Vai alla sezione note seguente per le linee guida su questo argomento.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xmlns="" id="{35127EDA-5861-47AB-8729-620CFC7DAC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6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641431" y="816337"/>
            <a:ext cx="5225327" cy="5225327"/>
          </a:xfrm>
          <a:prstGeom prst="rect">
            <a:avLst/>
          </a:prstGeom>
        </p:spPr>
      </p:pic>
      <p:pic>
        <p:nvPicPr>
          <p:cNvPr id="4" name="Elementi multimediali online 3" title="L'informatica e le telecomunicazioni">
            <a:hlinkClick r:id="" action="ppaction://media"/>
            <a:extLst>
              <a:ext uri="{FF2B5EF4-FFF2-40B4-BE49-F238E27FC236}">
                <a16:creationId xmlns:a16="http://schemas.microsoft.com/office/drawing/2014/main" xmlns="" id="{C49AD226-D77C-E9EF-5BF8-280EB48B16D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8"/>
          <a:stretch>
            <a:fillRect/>
          </a:stretch>
        </p:blipFill>
        <p:spPr>
          <a:xfrm>
            <a:off x="4295" y="8965"/>
            <a:ext cx="12187705" cy="6911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5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A0D9B4E-C292-45AA-8116-562703040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214" y="2694018"/>
            <a:ext cx="4062482" cy="1469965"/>
          </a:xfrm>
        </p:spPr>
        <p:txBody>
          <a:bodyPr rtlCol="0" anchor="ctr">
            <a:normAutofit/>
          </a:bodyPr>
          <a:lstStyle/>
          <a:p>
            <a:pPr rtl="0"/>
            <a:r>
              <a:rPr lang="it-IT" dirty="0">
                <a:latin typeface="Franklin Gothic Book" panose="020B0503020102020204" pitchFamily="34" charset="0"/>
                <a:cs typeface="Segoe UI" panose="020B0502040204020203" pitchFamily="34" charset="0"/>
              </a:rPr>
              <a:t>Video</a:t>
            </a:r>
          </a:p>
        </p:txBody>
      </p:sp>
      <p:pic>
        <p:nvPicPr>
          <p:cNvPr id="5" name="Elemento grafico 4" descr="Libro aperto">
            <a:extLst>
              <a:ext uri="{FF2B5EF4-FFF2-40B4-BE49-F238E27FC236}">
                <a16:creationId xmlns:a16="http://schemas.microsoft.com/office/drawing/2014/main" xmlns="" id="{DEFE964D-9F1C-4F69-ADD3-0E1AB324E1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38200" y="2880360"/>
            <a:ext cx="1097280" cy="1097280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1072FAC-EEE9-4F26-A784-BC07EACCB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7216" y="4352917"/>
            <a:ext cx="4384215" cy="16887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it-IT" sz="2000" dirty="0">
                <a:latin typeface="Segoe UI" panose="020B0502040204020203" pitchFamily="34" charset="0"/>
                <a:cs typeface="Segoe UI" panose="020B0502040204020203" pitchFamily="34" charset="0"/>
              </a:rPr>
              <a:t>Vai alla sezione note seguente per le linee guida su questo argomento.</a:t>
            </a: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xmlns="" id="{35127EDA-5861-47AB-8729-620CFC7DAC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6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641431" y="816337"/>
            <a:ext cx="5225327" cy="5225327"/>
          </a:xfrm>
          <a:prstGeom prst="rect">
            <a:avLst/>
          </a:prstGeom>
        </p:spPr>
      </p:pic>
      <p:pic>
        <p:nvPicPr>
          <p:cNvPr id="6" name="Elementi multimediali online 5" title="Il lavoro del futuro cosa conviene studiare - DATAROOM Milena Gabanelli">
            <a:hlinkClick r:id="" action="ppaction://media"/>
            <a:extLst>
              <a:ext uri="{FF2B5EF4-FFF2-40B4-BE49-F238E27FC236}">
                <a16:creationId xmlns:a16="http://schemas.microsoft.com/office/drawing/2014/main" xmlns="" id="{BFA96ABC-C55B-2C01-EC46-28878F8D232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8"/>
          <a:stretch>
            <a:fillRect/>
          </a:stretch>
        </p:blipFill>
        <p:spPr>
          <a:xfrm>
            <a:off x="22225" y="0"/>
            <a:ext cx="12147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67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xmlns="" id="{B22894F0-7F47-7523-6E25-8B5E266177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5482"/>
            <a:ext cx="11917231" cy="5689622"/>
          </a:xfrm>
        </p:spPr>
      </p:pic>
    </p:spTree>
    <p:extLst>
      <p:ext uri="{BB962C8B-B14F-4D97-AF65-F5344CB8AC3E}">
        <p14:creationId xmlns:p14="http://schemas.microsoft.com/office/powerpoint/2010/main" val="4233407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FDE5079-B185-4DE0-AF2C-AE4B7709F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743" y="3837018"/>
            <a:ext cx="5406902" cy="1469965"/>
          </a:xfrm>
        </p:spPr>
        <p:txBody>
          <a:bodyPr rtlCol="0" anchor="ctr">
            <a:normAutofit/>
          </a:bodyPr>
          <a:lstStyle/>
          <a:p>
            <a:pPr rtl="0"/>
            <a:r>
              <a:rPr lang="it-IT" dirty="0">
                <a:latin typeface="Franklin Gothic Book" panose="020B0503020102020204" pitchFamily="34" charset="0"/>
                <a:cs typeface="Segoe UI" panose="020B0502040204020203" pitchFamily="34" charset="0"/>
              </a:rPr>
              <a:t>Piano di studi</a:t>
            </a:r>
          </a:p>
        </p:txBody>
      </p:sp>
      <p:pic>
        <p:nvPicPr>
          <p:cNvPr id="8" name="Segnaposto contenuto 4">
            <a:extLst>
              <a:ext uri="{FF2B5EF4-FFF2-40B4-BE49-F238E27FC236}">
                <a16:creationId xmlns:a16="http://schemas.microsoft.com/office/drawing/2014/main" xmlns="" id="{17062073-5027-4AA3-AB16-4D2C8C505A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641431" y="816337"/>
            <a:ext cx="5225327" cy="5225327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32B063D8-C5E3-0639-6030-D889B3427C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971" y="175950"/>
            <a:ext cx="4604862" cy="6129599"/>
          </a:xfrm>
          <a:prstGeom prst="rect">
            <a:avLst/>
          </a:prstGeom>
        </p:spPr>
      </p:pic>
      <p:pic>
        <p:nvPicPr>
          <p:cNvPr id="11" name="Segnaposto contenuto 10">
            <a:extLst>
              <a:ext uri="{FF2B5EF4-FFF2-40B4-BE49-F238E27FC236}">
                <a16:creationId xmlns:a16="http://schemas.microsoft.com/office/drawing/2014/main" xmlns="" id="{C0D72690-E156-40F1-4653-1FF54996B2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" y="381794"/>
            <a:ext cx="4229100" cy="2368296"/>
          </a:xfrm>
        </p:spPr>
      </p:pic>
    </p:spTree>
    <p:extLst>
      <p:ext uri="{BB962C8B-B14F-4D97-AF65-F5344CB8AC3E}">
        <p14:creationId xmlns:p14="http://schemas.microsoft.com/office/powerpoint/2010/main" val="882630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60958482_TF44781794_Win32" id="{874B7AEE-0FBC-4A4D-8698-A4F99D6A824F}" vid="{1F9B168D-EE59-4B5A-807C-FFDFBB4C623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della ricerca</Template>
  <TotalTime>0</TotalTime>
  <Words>311</Words>
  <Application>Microsoft Office PowerPoint</Application>
  <PresentationFormat>Personalizzato</PresentationFormat>
  <Paragraphs>38</Paragraphs>
  <Slides>5</Slides>
  <Notes>4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Orientamento ITT Informatica e Telecomunicazioni</vt:lpstr>
      <vt:lpstr>Video</vt:lpstr>
      <vt:lpstr>Video</vt:lpstr>
      <vt:lpstr>Presentazione standard di PowerPoint</vt:lpstr>
      <vt:lpstr>Piano di studi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Orientamento ITI Informatica e telecomunicazioni</dc:title>
  <dc:creator>Giuseppe D'Amelio</dc:creator>
  <cp:lastModifiedBy>giuseppe damelio</cp:lastModifiedBy>
  <cp:revision>3</cp:revision>
  <dcterms:created xsi:type="dcterms:W3CDTF">2024-01-26T22:44:02Z</dcterms:created>
  <dcterms:modified xsi:type="dcterms:W3CDTF">2024-04-15T08:18:54Z</dcterms:modified>
</cp:coreProperties>
</file>